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2" r:id="rId6"/>
    <p:sldId id="266" r:id="rId7"/>
    <p:sldId id="267" r:id="rId8"/>
    <p:sldId id="261" r:id="rId9"/>
    <p:sldId id="270" r:id="rId10"/>
    <p:sldId id="264" r:id="rId11"/>
    <p:sldId id="268" r:id="rId12"/>
    <p:sldId id="269" r:id="rId13"/>
    <p:sldId id="265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211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83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1638B-AC39-499A-AE41-AEAB13AB7BA1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F286C3-5F56-4108-AF94-13979659B8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848BDA-D0CB-4057-80E0-0154A5AC9404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E13A23-33FB-4CC9-8427-158561AFB3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F43E9-20F7-4B57-87AF-5074FF1FC411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229E9F-1CE7-44B9-BBD5-8B5E7DEA1C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20D1A6-2D12-48CB-B8E9-68BBD3A83F2E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D41F5D-60E5-4261-91EA-F9430075E7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0901E-FA89-4316-A77E-EF5A2E5BF949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B372FF-49DB-40B1-B8F9-26056541C7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0475F4-5C44-4368-A24D-FFF20709D542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DBAF3D-C957-40DA-81BA-B2748B5731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023324-9067-48F2-9AFE-1DBF274F7EAA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6F09A2-1F2E-4C89-8401-60B56D9F13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958EBC-E1AA-4C8B-BE23-A221E5F569EC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A11D51-A52C-4938-98EF-642E4B0F63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8BFC1D-2357-4739-999B-E8B84A8197CD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FBF170-FC32-41DF-A050-0254A131DC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63248A-1C9D-4243-A7E7-369FE7FAD0CA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3FC76-FB05-4121-9955-DF9D923676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790CB6-375F-4A60-8203-5E481F751E11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27C61-D72C-44D5-A6BC-FEDB783947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83DF318-8136-4744-B73F-F6394F8DB66D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390B079-5516-45E0-9075-9F39FDFB2D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6" descr="трао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 descr="http://png2.ru/media/k2/items/cache/43bbe23868902043e2660941f5e60894_XL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9552" y="3861048"/>
            <a:ext cx="2571768" cy="257176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1772816"/>
            <a:ext cx="7772400" cy="2304256"/>
          </a:xfrm>
        </p:spPr>
        <p:txBody>
          <a:bodyPr/>
          <a:lstStyle/>
          <a:p>
            <a:pPr eaLnBrk="1" hangingPunct="1"/>
            <a:r>
              <a:rPr lang="ru-RU" sz="4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Сложение </a:t>
            </a:r>
            <a:r>
              <a:rPr lang="ru-RU" sz="4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дробей </a:t>
            </a:r>
            <a:r>
              <a:rPr lang="ru-RU" sz="4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 одинаковыми знаменателями</a:t>
            </a:r>
            <a:endParaRPr lang="ru-RU" sz="4800" b="1" i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4" descr="трао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403648" y="1813173"/>
            <a:ext cx="5643602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000" b="1" dirty="0" smtClean="0"/>
              <a:t>Работа с учебником</a:t>
            </a:r>
          </a:p>
          <a:p>
            <a:pPr lvl="0" algn="ctr"/>
            <a:r>
              <a:rPr lang="ru-RU" sz="4000" b="1" dirty="0" smtClean="0"/>
              <a:t>№ 826 (д-з), </a:t>
            </a:r>
            <a:br>
              <a:rPr lang="ru-RU" sz="4000" b="1" dirty="0" smtClean="0"/>
            </a:br>
            <a:r>
              <a:rPr lang="ru-RU" sz="4000" b="1" dirty="0" smtClean="0"/>
              <a:t>829</a:t>
            </a:r>
          </a:p>
          <a:p>
            <a:pPr lvl="0" algn="ctr"/>
            <a:endParaRPr lang="ru-RU" sz="3200" i="1" dirty="0" smtClean="0">
              <a:latin typeface="Georgi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Рисунок 4" descr="трао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6" descr="Картинки по запросу долька апельсина картинки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0" y="2143116"/>
            <a:ext cx="2286000" cy="1714500"/>
          </a:xfrm>
          <a:prstGeom prst="rect">
            <a:avLst/>
          </a:prstGeom>
          <a:noFill/>
        </p:spPr>
      </p:pic>
      <p:pic>
        <p:nvPicPr>
          <p:cNvPr id="9" name="Picture 6" descr="Картинки по запросу долька апельсина картинки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5984" y="2071678"/>
            <a:ext cx="22860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6" descr="Картинки по запросу долька апельсина картинки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2071678"/>
            <a:ext cx="22860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611560" y="2309299"/>
            <a:ext cx="71287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Как сложить дроби с одинаковым знаменателем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6" descr="Картинки по запросу долька апельсина картинки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5143500"/>
            <a:ext cx="22860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6" descr="Картинки по запросу долька апельсина картинки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57422" y="5143500"/>
            <a:ext cx="22860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extBox 16"/>
          <p:cNvSpPr txBox="1"/>
          <p:nvPr/>
        </p:nvSpPr>
        <p:spPr>
          <a:xfrm>
            <a:off x="475566" y="5151329"/>
            <a:ext cx="20002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Записывать  сумму дробей 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42844" y="1357298"/>
            <a:ext cx="416543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Мы узнали: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42844" y="3857628"/>
            <a:ext cx="54697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Мы научились: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22" name="Picture 6" descr="Картинки по запросу долька апельсина картинки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4" y="5143500"/>
            <a:ext cx="22860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TextBox 22"/>
          <p:cNvSpPr txBox="1"/>
          <p:nvPr/>
        </p:nvSpPr>
        <p:spPr>
          <a:xfrm>
            <a:off x="2699792" y="5143500"/>
            <a:ext cx="47525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Решать упражнения на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сложение дробей с одинаковым знаменателем</a:t>
            </a:r>
          </a:p>
          <a:p>
            <a:pPr algn="ctr"/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8229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7" grpId="0"/>
      <p:bldP spid="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4" descr="трао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714480" y="2413338"/>
            <a:ext cx="564360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200" dirty="0" smtClean="0"/>
              <a:t>было интересно:   1    </a:t>
            </a:r>
          </a:p>
          <a:p>
            <a:pPr lvl="0" algn="ctr"/>
            <a:r>
              <a:rPr lang="ru-RU" sz="3200" dirty="0" smtClean="0"/>
              <a:t>было трудно:    2</a:t>
            </a:r>
          </a:p>
          <a:p>
            <a:pPr lvl="0" algn="ctr"/>
            <a:r>
              <a:rPr lang="ru-RU" sz="3200" dirty="0" smtClean="0"/>
              <a:t>теперь я могу:   3</a:t>
            </a:r>
          </a:p>
          <a:p>
            <a:pPr lvl="0" algn="ctr"/>
            <a:r>
              <a:rPr lang="ru-RU" sz="3200" dirty="0" smtClean="0"/>
              <a:t>я научился:    4</a:t>
            </a:r>
          </a:p>
          <a:p>
            <a:pPr lvl="0" algn="ctr"/>
            <a:r>
              <a:rPr lang="ru-RU" sz="3200" dirty="0" smtClean="0"/>
              <a:t>у меня получилось :   5</a:t>
            </a:r>
          </a:p>
          <a:p>
            <a:pPr lvl="0" algn="ctr"/>
            <a:r>
              <a:rPr lang="ru-RU" sz="3200" dirty="0" smtClean="0"/>
              <a:t>я попробую:   6</a:t>
            </a:r>
          </a:p>
          <a:p>
            <a:pPr algn="ctr"/>
            <a:r>
              <a:rPr lang="ru-RU" sz="3200" dirty="0" smtClean="0"/>
              <a:t>меня удивило:  7</a:t>
            </a:r>
            <a:endParaRPr lang="ru-RU" sz="3200" i="1" dirty="0" smtClean="0">
              <a:latin typeface="Georg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0" y="1700808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 ты себя чувствовал на уроке?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314811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4" descr="трао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857224" y="1785926"/>
            <a:ext cx="672049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Домашнее </a:t>
            </a:r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задание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2733523"/>
            <a:ext cx="842493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3600" b="1" dirty="0"/>
              <a:t>826 </a:t>
            </a:r>
            <a:r>
              <a:rPr lang="ru-RU" sz="3600" b="1" dirty="0" smtClean="0"/>
              <a:t>(а-г),  828</a:t>
            </a:r>
            <a:endParaRPr lang="ru-RU" sz="3600" b="1" dirty="0"/>
          </a:p>
          <a:p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Стр.184  -выучить правило, </a:t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повторить  стр. 169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8" descr="трао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628775"/>
            <a:ext cx="3814763" cy="12954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i="1" dirty="0" smtClean="0">
                <a:latin typeface="Georgia" pitchFamily="18" charset="0"/>
              </a:rPr>
              <a:t/>
            </a:r>
            <a:br>
              <a:rPr lang="ru-RU" i="1" dirty="0" smtClean="0">
                <a:latin typeface="Georgia" pitchFamily="18" charset="0"/>
              </a:rPr>
            </a:br>
            <a:endParaRPr lang="ru-RU" i="1" dirty="0">
              <a:latin typeface="Georgia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628800"/>
            <a:ext cx="8424936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«Лучший способ изучить </a:t>
            </a:r>
            <a:r>
              <a:rPr lang="ru-RU" sz="5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5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5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что-либо   -   это </a:t>
            </a:r>
            <a:r>
              <a:rPr lang="ru-RU" sz="5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открыть самому</a:t>
            </a:r>
            <a:r>
              <a:rPr lang="ru-RU" sz="5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</a:p>
          <a:p>
            <a:pPr algn="r"/>
            <a:r>
              <a:rPr lang="ru-RU" sz="4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                                                            Д</a:t>
            </a:r>
            <a:r>
              <a:rPr lang="ru-RU" sz="4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Пойа</a:t>
            </a:r>
          </a:p>
        </p:txBody>
      </p:sp>
      <p:pic>
        <p:nvPicPr>
          <p:cNvPr id="2050" name="Picture 2" descr="http://www.math.ru/history/people/portrait/11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3794" y="3733378"/>
            <a:ext cx="2552700" cy="3105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278560" y="5568340"/>
            <a:ext cx="29878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Пойа Джордж </a:t>
            </a:r>
          </a:p>
          <a:p>
            <a:r>
              <a:rPr lang="ru-RU" b="1" dirty="0"/>
              <a:t>(13.12.1887 - 07.09.1985)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4824305"/>
            <a:ext cx="375944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Основные труды по теории чисел, функциональному анализу, математической статистике (распределение Пойа) и комбинаторике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(</a:t>
            </a:r>
            <a:r>
              <a:rPr lang="ru-RU" dirty="0"/>
              <a:t>теорема Пойа).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Рисунок 6" descr="трао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Заголовок 1"/>
          <p:cNvSpPr>
            <a:spLocks noGrp="1"/>
          </p:cNvSpPr>
          <p:nvPr>
            <p:ph idx="1"/>
          </p:nvPr>
        </p:nvSpPr>
        <p:spPr>
          <a:xfrm>
            <a:off x="285720" y="1714488"/>
            <a:ext cx="4286280" cy="928694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6000" b="1" i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Мы делили апельсин,                                                                    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6000" b="1" i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Много нас, </a:t>
            </a:r>
            <a:br>
              <a:rPr lang="ru-RU" sz="6000" b="1" i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6000" b="1" i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 он один…</a:t>
            </a:r>
          </a:p>
          <a:p>
            <a:pPr eaLnBrk="1" hangingPunct="1">
              <a:buNone/>
            </a:pPr>
            <a:endParaRPr lang="ru-RU" sz="6000" b="1" dirty="0" smtClean="0">
              <a:solidFill>
                <a:srgbClr val="C00000"/>
              </a:solidFill>
              <a:latin typeface="Arial Black" pitchFamily="34" charset="0"/>
            </a:endParaRPr>
          </a:p>
        </p:txBody>
      </p:sp>
      <p:pic>
        <p:nvPicPr>
          <p:cNvPr id="1026" name="Picture 2" descr="http://fless.ru/files/images/Image/0788d136173bca2c6bbecfa0062a5cf9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1500" y="2564904"/>
            <a:ext cx="4762500" cy="3267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Рисунок 8" descr="трао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709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3659547" y="4488116"/>
            <a:ext cx="569387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u="sng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</a:t>
            </a:r>
            <a:endParaRPr lang="ru-RU" sz="4800" b="1" u="sng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ru-RU" sz="4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9</a:t>
            </a:r>
            <a:endParaRPr lang="ru-RU" sz="4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3074" name="Picture 2" descr="http://xn--80aae0ashccrq6m.xn--p1ai/images/product_images/info_images/122413-1.jpg"/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718"/>
          <a:stretch/>
        </p:blipFill>
        <p:spPr bwMode="auto">
          <a:xfrm>
            <a:off x="-177190" y="4235699"/>
            <a:ext cx="4074408" cy="2188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8245774" y="4378961"/>
            <a:ext cx="569387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u="sng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3</a:t>
            </a:r>
            <a:endParaRPr lang="ru-RU" sz="4800" b="1" u="sng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ru-RU" sz="4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9</a:t>
            </a:r>
            <a:endParaRPr lang="ru-RU" sz="4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39552" y="1714488"/>
            <a:ext cx="849694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u-RU" sz="36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Апельсин </a:t>
            </a:r>
            <a:r>
              <a:rPr lang="ru-RU" sz="36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разрезали на </a:t>
            </a:r>
            <a:r>
              <a:rPr lang="ru-RU" sz="36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ru-RU" sz="36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частей. </a:t>
            </a:r>
            <a:r>
              <a:rPr lang="ru-RU" sz="36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Из </a:t>
            </a:r>
            <a:r>
              <a:rPr lang="ru-RU" sz="36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них 2 части положили на одну тарелку, а 3 части – на другую тарелку. </a:t>
            </a:r>
            <a:endParaRPr lang="ru-RU" sz="3600" dirty="0">
              <a:solidFill>
                <a:srgbClr val="CC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2" descr="http://xn--80aae0ashccrq6m.xn--p1ai/images/product_images/info_images/122413-1.jpg"/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718"/>
          <a:stretch/>
        </p:blipFill>
        <p:spPr bwMode="auto">
          <a:xfrm>
            <a:off x="4355976" y="4310196"/>
            <a:ext cx="4074408" cy="2188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" descr="Картинки по запросу долька апельсина картинки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727" y="4149080"/>
            <a:ext cx="22860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6" descr="Картинки по запросу долька апельсина картинки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59632" y="4254942"/>
            <a:ext cx="22860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6" descr="Картинки по запросу долька апельсина картинки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08104" y="3789040"/>
            <a:ext cx="22860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6" descr="Картинки по запросу долька апельсина картинки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13577" y="4235699"/>
            <a:ext cx="22860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6" descr="Картинки по запросу долька апельсина картинки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40152" y="4492023"/>
            <a:ext cx="22860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16632" y="3519647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b="1" dirty="0"/>
              <a:t>Какую часть апельсина положили на первую тарелку?</a:t>
            </a: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78988" y="342900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b="1" dirty="0"/>
              <a:t>Какую часть апельсина положили 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>на вторую </a:t>
            </a:r>
            <a:r>
              <a:rPr lang="ru-RU" sz="2000" b="1" dirty="0"/>
              <a:t>тарелку?</a:t>
            </a:r>
            <a:endParaRPr lang="ru-RU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2" grpId="0"/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Рисунок 8" descr="трао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582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549275"/>
            <a:ext cx="3106737" cy="1065213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" name="Picture 2" descr="http://xn--80aae0ashccrq6m.xn--p1ai/images/product_images/info_images/122413-1.jp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718"/>
          <a:stretch/>
        </p:blipFill>
        <p:spPr bwMode="auto">
          <a:xfrm>
            <a:off x="1" y="4170175"/>
            <a:ext cx="4572000" cy="2455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http://xn--80aae0ashccrq6m.xn--p1ai/images/product_images/info_images/122413-1.jpg"/>
          <p:cNvPicPr>
            <a:picLocks noChangeAspect="1" noChangeArrowheads="1"/>
          </p:cNvPicPr>
          <p:nvPr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718"/>
          <a:stretch/>
        </p:blipFill>
        <p:spPr bwMode="auto">
          <a:xfrm>
            <a:off x="4211960" y="4254942"/>
            <a:ext cx="4434448" cy="2382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 descr="Картинки по запросу долька апельсина картинки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59632" y="4254942"/>
            <a:ext cx="22860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6" descr="Картинки по запросу долька апельсина картинки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91680" y="4509120"/>
            <a:ext cx="22860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6" descr="Картинки по запросу долька апельсина картинки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48064" y="4357433"/>
            <a:ext cx="22860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6" descr="Картинки по запросу долька апельсина картинки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08104" y="4509120"/>
            <a:ext cx="22860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6" descr="Картинки по запросу долька апельсина картинки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77205" y="4618137"/>
            <a:ext cx="22860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869234" y="1844823"/>
            <a:ext cx="740553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Какую часть 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апельсина </a:t>
            </a: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положили на две тарелки ? </a:t>
            </a:r>
            <a:endParaRPr lang="ru-RU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166953" y="2636912"/>
            <a:ext cx="1262231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u="sng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5</a:t>
            </a:r>
            <a:endParaRPr lang="ru-RU" sz="4800" b="1" u="sng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ru-RU" sz="4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9</a:t>
            </a:r>
            <a:endParaRPr lang="ru-RU" sz="4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8" descr="трао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582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539552" y="1844824"/>
            <a:ext cx="784887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Какое действие надо выполнить, чтобы  узнать какую </a:t>
            </a:r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часть апельсина положили на две тарелки ? </a:t>
            </a:r>
            <a:endParaRPr lang="ru-RU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218682" y="4278480"/>
            <a:ext cx="1262231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u="sng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5</a:t>
            </a:r>
            <a:endParaRPr lang="ru-RU" sz="4800" b="1" u="sng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ru-RU" sz="4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9</a:t>
            </a:r>
            <a:endParaRPr lang="ru-RU" sz="4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59632" y="4293096"/>
            <a:ext cx="1262231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u="sng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</a:t>
            </a:r>
            <a:endParaRPr lang="ru-RU" sz="4800" b="1" u="sng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ru-RU" sz="4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9</a:t>
            </a:r>
            <a:endParaRPr lang="ru-RU" sz="4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01757" y="4259291"/>
            <a:ext cx="1262231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u="sng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3</a:t>
            </a:r>
            <a:endParaRPr lang="ru-RU" sz="4800" b="1" u="sng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ru-RU" sz="4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9</a:t>
            </a:r>
            <a:endParaRPr lang="ru-RU" sz="4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11760" y="4575986"/>
            <a:ext cx="936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+</a:t>
            </a:r>
            <a:endParaRPr lang="ru-RU" sz="4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86059" y="4573520"/>
            <a:ext cx="936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=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4" descr="трао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432024" y="1818208"/>
            <a:ext cx="8351389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32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 изучали  правила сложения дробей </a:t>
            </a:r>
            <a:br>
              <a:rPr lang="ru-RU" sz="32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одинаковыми знаменателями? </a:t>
            </a:r>
            <a:endParaRPr lang="ru-RU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3068960"/>
            <a:ext cx="66739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Какая </a:t>
            </a:r>
            <a:r>
              <a:rPr lang="ru-RU" sz="32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 задача </a:t>
            </a:r>
            <a:r>
              <a:rPr lang="ru-RU" sz="32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будет стоять сегодня перед Вами? </a:t>
            </a:r>
            <a:endParaRPr lang="ru-RU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5576" y="4189736"/>
            <a:ext cx="76328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Сформулируйте правило </a:t>
            </a:r>
            <a:r>
              <a:rPr lang="ru-RU" sz="32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сложения дробей </a:t>
            </a:r>
            <a:r>
              <a:rPr lang="ru-RU" sz="32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 </a:t>
            </a:r>
            <a:r>
              <a:rPr lang="ru-RU" sz="32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одинаковыми </a:t>
            </a:r>
            <a:r>
              <a:rPr lang="ru-RU" sz="32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знаменателями.</a:t>
            </a:r>
            <a:endParaRPr lang="ru-RU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817517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Рисунок 4" descr="трао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48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Прямоугольник 18"/>
          <p:cNvSpPr/>
          <p:nvPr/>
        </p:nvSpPr>
        <p:spPr>
          <a:xfrm>
            <a:off x="755576" y="2276872"/>
            <a:ext cx="1262231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u="sng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</a:t>
            </a:r>
            <a:endParaRPr lang="ru-RU" sz="4800" b="1" u="sng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6</a:t>
            </a:r>
            <a:endParaRPr lang="ru-RU" sz="4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691680" y="2598003"/>
            <a:ext cx="936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+</a:t>
            </a:r>
            <a:endParaRPr lang="ru-RU" sz="4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267744" y="2288621"/>
            <a:ext cx="1262231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u="sng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</a:t>
            </a:r>
            <a:endParaRPr lang="ru-RU" sz="4800" b="1" u="sng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ru-RU" sz="4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6</a:t>
            </a:r>
            <a:endParaRPr lang="ru-RU" sz="4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275856" y="2661940"/>
            <a:ext cx="936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=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4211960" y="2288621"/>
            <a:ext cx="1262231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u="sng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1+1</a:t>
            </a:r>
            <a:endParaRPr lang="ru-RU" sz="4800" b="1" u="sng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ru-RU" sz="4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6</a:t>
            </a:r>
            <a:endParaRPr lang="ru-RU" sz="4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8" name="Объект 27"/>
          <p:cNvSpPr txBox="1">
            <a:spLocks noGrp="1"/>
          </p:cNvSpPr>
          <p:nvPr>
            <p:ph idx="1"/>
          </p:nvPr>
        </p:nvSpPr>
        <p:spPr>
          <a:xfrm>
            <a:off x="5292080" y="2598003"/>
            <a:ext cx="9611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ru-RU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=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5826809" y="2288621"/>
            <a:ext cx="1262231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u="sng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</a:t>
            </a:r>
            <a:endParaRPr lang="ru-RU" sz="4800" b="1" u="sng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ru-RU" sz="4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6</a:t>
            </a:r>
            <a:endParaRPr lang="ru-RU" sz="4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0" name="Объект 27"/>
          <p:cNvSpPr txBox="1">
            <a:spLocks/>
          </p:cNvSpPr>
          <p:nvPr/>
        </p:nvSpPr>
        <p:spPr bwMode="auto">
          <a:xfrm>
            <a:off x="6643275" y="2611786"/>
            <a:ext cx="96119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=</a:t>
            </a:r>
            <a:endParaRPr lang="ru-RU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7089040" y="2292953"/>
            <a:ext cx="1262231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u="sng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</a:t>
            </a:r>
            <a:endParaRPr lang="ru-RU" sz="4800" b="1" u="sng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ru-RU" sz="4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3</a:t>
            </a:r>
            <a:endParaRPr lang="ru-RU" sz="4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924250" y="4365104"/>
            <a:ext cx="1262231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u="sng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</a:t>
            </a:r>
            <a:endParaRPr lang="ru-RU" sz="4800" b="1" u="sng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ru-RU" sz="4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8</a:t>
            </a:r>
            <a:endParaRPr lang="ru-RU" sz="4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810116" y="4734435"/>
            <a:ext cx="936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+</a:t>
            </a:r>
            <a:endParaRPr lang="ru-RU" sz="4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2278168" y="4398290"/>
            <a:ext cx="1262231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u="sng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7</a:t>
            </a:r>
            <a:endParaRPr lang="ru-RU" sz="4800" b="1" u="sng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ru-RU" sz="4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8</a:t>
            </a:r>
            <a:endParaRPr lang="ru-RU" sz="4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275856" y="4717893"/>
            <a:ext cx="936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=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3940884" y="4402032"/>
            <a:ext cx="1262231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u="sng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8</a:t>
            </a:r>
            <a:endParaRPr lang="ru-RU" sz="4800" b="1" u="sng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ru-RU" sz="4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8</a:t>
            </a:r>
            <a:endParaRPr lang="ru-RU" sz="4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890705" y="4699885"/>
            <a:ext cx="936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=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5170241" y="4737060"/>
            <a:ext cx="1262231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</a:t>
            </a:r>
            <a:endParaRPr lang="ru-RU" sz="4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017807" y="1504023"/>
            <a:ext cx="48965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Форма записи</a:t>
            </a:r>
            <a:endParaRPr lang="ru-RU" sz="36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4" descr="трао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-8961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Физкультминутка</a:t>
            </a:r>
          </a:p>
          <a:p>
            <a:pPr marL="0" indent="0" algn="ctr">
              <a:buNone/>
            </a:pP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1628800"/>
            <a:ext cx="8064896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accent4">
                    <a:lumMod val="75000"/>
                  </a:schemeClr>
                </a:solidFill>
              </a:rPr>
              <a:t>Если </a:t>
            </a:r>
            <a:r>
              <a:rPr lang="ru-RU" sz="2800" b="1" dirty="0" smtClean="0">
                <a:solidFill>
                  <a:schemeClr val="accent4">
                    <a:lumMod val="75000"/>
                  </a:schemeClr>
                </a:solidFill>
              </a:rPr>
              <a:t>высказывание</a:t>
            </a:r>
            <a:r>
              <a:rPr lang="ru-RU" sz="2800" b="1" dirty="0">
                <a:solidFill>
                  <a:schemeClr val="accent4">
                    <a:lumMod val="75000"/>
                  </a:schemeClr>
                </a:solidFill>
              </a:rPr>
              <a:t>, верно, то учащиеся </a:t>
            </a:r>
            <a:r>
              <a:rPr lang="ru-RU" sz="2800" b="1" dirty="0" smtClean="0">
                <a:solidFill>
                  <a:schemeClr val="accent4">
                    <a:lumMod val="75000"/>
                  </a:schemeClr>
                </a:solidFill>
              </a:rPr>
              <a:t>хлопают </a:t>
            </a:r>
            <a:r>
              <a:rPr lang="ru-RU" sz="2800" b="1" dirty="0">
                <a:solidFill>
                  <a:schemeClr val="accent4">
                    <a:lumMod val="75000"/>
                  </a:schemeClr>
                </a:solidFill>
              </a:rPr>
              <a:t>в </a:t>
            </a:r>
            <a:r>
              <a:rPr lang="ru-RU" sz="2800" b="1" dirty="0" smtClean="0">
                <a:solidFill>
                  <a:schemeClr val="accent4">
                    <a:lumMod val="75000"/>
                  </a:schemeClr>
                </a:solidFill>
              </a:rPr>
              <a:t>ладоши над головой</a:t>
            </a:r>
            <a:r>
              <a:rPr lang="ru-RU" sz="2800" dirty="0" smtClean="0">
                <a:solidFill>
                  <a:schemeClr val="accent4">
                    <a:lumMod val="75000"/>
                  </a:schemeClr>
                </a:solidFill>
              </a:rPr>
              <a:t>.</a:t>
            </a:r>
          </a:p>
          <a:p>
            <a:r>
              <a:rPr lang="ru-RU" sz="2800" b="1" dirty="0">
                <a:solidFill>
                  <a:srgbClr val="00B050"/>
                </a:solidFill>
              </a:rPr>
              <a:t>Если высказывание, </a:t>
            </a:r>
            <a:r>
              <a:rPr lang="ru-RU" sz="2800" b="1" dirty="0" smtClean="0">
                <a:solidFill>
                  <a:srgbClr val="00B050"/>
                </a:solidFill>
              </a:rPr>
              <a:t>не верно</a:t>
            </a:r>
            <a:r>
              <a:rPr lang="ru-RU" sz="2800" b="1" dirty="0">
                <a:solidFill>
                  <a:srgbClr val="00B050"/>
                </a:solidFill>
              </a:rPr>
              <a:t>, то </a:t>
            </a:r>
            <a:r>
              <a:rPr lang="ru-RU" sz="2800" dirty="0" smtClean="0">
                <a:solidFill>
                  <a:srgbClr val="00B050"/>
                </a:solidFill>
              </a:rPr>
              <a:t>– </a:t>
            </a:r>
            <a:r>
              <a:rPr lang="ru-RU" sz="2800" b="1" dirty="0" smtClean="0">
                <a:solidFill>
                  <a:srgbClr val="00B050"/>
                </a:solidFill>
              </a:rPr>
              <a:t>руки на пояс и поворот туловища вправо-влево.</a:t>
            </a:r>
            <a:endParaRPr lang="ru-RU" sz="2800" b="1" dirty="0">
              <a:solidFill>
                <a:srgbClr val="00B050"/>
              </a:solidFill>
            </a:endParaRPr>
          </a:p>
          <a:p>
            <a:r>
              <a:rPr lang="ru-RU" sz="2400" b="1" dirty="0" smtClean="0"/>
              <a:t>1</a:t>
            </a:r>
            <a:r>
              <a:rPr lang="ru-RU" sz="2400" b="1" dirty="0"/>
              <a:t>.      Делить на нуль нельзя</a:t>
            </a:r>
            <a:r>
              <a:rPr lang="ru-RU" sz="2400" b="1" dirty="0" smtClean="0"/>
              <a:t>.</a:t>
            </a:r>
          </a:p>
          <a:p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2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</a:rPr>
              <a:t>.      3</a:t>
            </a:r>
            <a:r>
              <a:rPr lang="ru-RU" sz="2800" b="1" baseline="30000" dirty="0">
                <a:solidFill>
                  <a:schemeClr val="accent6">
                    <a:lumMod val="50000"/>
                  </a:schemeClr>
                </a:solidFill>
              </a:rPr>
              <a:t>2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</a:rPr>
              <a:t> = 6</a:t>
            </a:r>
          </a:p>
          <a:p>
            <a:r>
              <a:rPr lang="ru-RU" sz="2400" b="1" dirty="0">
                <a:solidFill>
                  <a:srgbClr val="FF0000"/>
                </a:solidFill>
              </a:rPr>
              <a:t>3.      Квадрат — это прямоугольник.</a:t>
            </a:r>
          </a:p>
          <a:p>
            <a:r>
              <a:rPr lang="ru-RU" sz="2400" b="1" dirty="0">
                <a:solidFill>
                  <a:schemeClr val="tx2"/>
                </a:solidFill>
              </a:rPr>
              <a:t>4.      Н</a:t>
            </a:r>
            <a:r>
              <a:rPr lang="ru-RU" sz="2400" b="1" dirty="0" smtClean="0">
                <a:solidFill>
                  <a:schemeClr val="tx2"/>
                </a:solidFill>
              </a:rPr>
              <a:t>аш класс </a:t>
            </a:r>
            <a:r>
              <a:rPr lang="ru-RU" sz="2400" b="1" dirty="0">
                <a:solidFill>
                  <a:schemeClr val="tx2"/>
                </a:solidFill>
              </a:rPr>
              <a:t>— самый дружный в школе!</a:t>
            </a:r>
          </a:p>
          <a:p>
            <a:r>
              <a:rPr lang="ru-RU" sz="2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       У любого треугольника 3 вершины, 3 угла, 2 стороны</a:t>
            </a:r>
            <a:r>
              <a:rPr lang="ru-RU" sz="2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800" b="1" dirty="0"/>
          </a:p>
          <a:p>
            <a:r>
              <a:rPr lang="ru-RU" sz="2800" b="1" dirty="0">
                <a:solidFill>
                  <a:srgbClr val="FF0000"/>
                </a:solidFill>
              </a:rPr>
              <a:t>6</a:t>
            </a:r>
            <a:r>
              <a:rPr lang="ru-RU" sz="2800" b="1" dirty="0" smtClean="0">
                <a:solidFill>
                  <a:srgbClr val="FF0000"/>
                </a:solidFill>
              </a:rPr>
              <a:t>.</a:t>
            </a:r>
            <a:r>
              <a:rPr lang="ru-RU" sz="2800" b="1" dirty="0">
                <a:solidFill>
                  <a:srgbClr val="FF0000"/>
                </a:solidFill>
              </a:rPr>
              <a:t>      Математика — царица наук.</a:t>
            </a:r>
            <a:r>
              <a:rPr lang="ru-RU" sz="2400" b="1" dirty="0"/>
              <a:t> </a:t>
            </a:r>
            <a:br>
              <a:rPr lang="ru-RU" sz="2400" b="1" dirty="0"/>
            </a:br>
            <a:endParaRPr lang="ru-RU" sz="2400" b="1" dirty="0"/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65551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2583</TotalTime>
  <Words>252</Words>
  <Application>Microsoft Office PowerPoint</Application>
  <PresentationFormat>Экран (4:3)</PresentationFormat>
  <Paragraphs>86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Arial Black</vt:lpstr>
      <vt:lpstr>Calibri</vt:lpstr>
      <vt:lpstr>Georgia</vt:lpstr>
      <vt:lpstr>Times New Roman</vt:lpstr>
      <vt:lpstr>Тема Office</vt:lpstr>
      <vt:lpstr>Сложение дробей с одинаковыми знаменателями</vt:lpstr>
      <vt:lpstr> </vt:lpstr>
      <vt:lpstr>Презентация PowerPoint</vt:lpstr>
      <vt:lpstr>Презентация PowerPoint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Grizli777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Слож дробей с один знам  Серажим</dc:title>
  <dc:creator>Mizhares</dc:creator>
  <cp:lastModifiedBy>Кабинет №30</cp:lastModifiedBy>
  <cp:revision>99</cp:revision>
  <dcterms:created xsi:type="dcterms:W3CDTF">2013-01-16T10:13:00Z</dcterms:created>
  <dcterms:modified xsi:type="dcterms:W3CDTF">2018-02-26T08:10:47Z</dcterms:modified>
</cp:coreProperties>
</file>